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92" r:id="rId2"/>
    <p:sldId id="397" r:id="rId3"/>
    <p:sldId id="393" r:id="rId4"/>
    <p:sldId id="394" r:id="rId5"/>
    <p:sldId id="396" r:id="rId6"/>
    <p:sldId id="399" r:id="rId7"/>
    <p:sldId id="395" r:id="rId8"/>
    <p:sldId id="400" r:id="rId9"/>
    <p:sldId id="357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000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9" autoAdjust="0"/>
    <p:restoredTop sz="90664" autoAdjust="0"/>
  </p:normalViewPr>
  <p:slideViewPr>
    <p:cSldViewPr snapToGrid="0">
      <p:cViewPr varScale="1">
        <p:scale>
          <a:sx n="108" d="100"/>
          <a:sy n="108" d="100"/>
        </p:scale>
        <p:origin x="68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65C162DF-241A-2142-8026-CB37392CCC9A}" type="datetimeFigureOut">
              <a:rPr kumimoji="1" lang="zh-TW" altLang="en-US" smtClean="0"/>
              <a:pPr/>
              <a:t>2022/12/7</a:t>
            </a:fld>
            <a:endParaRPr kumimoji="1"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imes New Roman" panose="02020603050405020304" pitchFamily="18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fld id="{C9CF13E1-25E3-7341-BB4E-45656E799B43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6078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68A409CE-0044-49A9-A788-44A4F3993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8" t="5053" r="5055" b="20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9E0FEEB0-7C1B-4180-8943-E4E91B34C8C8}"/>
              </a:ext>
            </a:extLst>
          </p:cNvPr>
          <p:cNvGrpSpPr/>
          <p:nvPr userDrawn="1"/>
        </p:nvGrpSpPr>
        <p:grpSpPr>
          <a:xfrm>
            <a:off x="-28270" y="-101006"/>
            <a:ext cx="12220269" cy="6959006"/>
            <a:chOff x="-28270" y="-101006"/>
            <a:chExt cx="12220269" cy="6959006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8413AF71-00A9-4C7E-8FA8-7811959323C5}"/>
                </a:ext>
              </a:extLst>
            </p:cNvPr>
            <p:cNvGrpSpPr/>
            <p:nvPr userDrawn="1"/>
          </p:nvGrpSpPr>
          <p:grpSpPr>
            <a:xfrm>
              <a:off x="-28270" y="-22628"/>
              <a:ext cx="12220269" cy="6880628"/>
              <a:chOff x="-28270" y="-22628"/>
              <a:chExt cx="12220269" cy="6880628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5951769-2FE6-4717-9D2C-3D699ADAAB70}"/>
                  </a:ext>
                </a:extLst>
              </p:cNvPr>
              <p:cNvSpPr/>
              <p:nvPr userDrawn="1"/>
            </p:nvSpPr>
            <p:spPr>
              <a:xfrm>
                <a:off x="-28270" y="-22628"/>
                <a:ext cx="12220269" cy="6880628"/>
              </a:xfrm>
              <a:prstGeom prst="rect">
                <a:avLst/>
              </a:prstGeom>
              <a:gradFill flip="none" rotWithShape="1">
                <a:gsLst>
                  <a:gs pos="14000">
                    <a:schemeClr val="accent5">
                      <a:lumMod val="20000"/>
                      <a:lumOff val="80000"/>
                      <a:alpha val="80000"/>
                    </a:schemeClr>
                  </a:gs>
                  <a:gs pos="0">
                    <a:schemeClr val="accent1">
                      <a:lumMod val="20000"/>
                      <a:lumOff val="80000"/>
                    </a:schemeClr>
                  </a:gs>
                  <a:gs pos="71000">
                    <a:srgbClr val="DEEBF7">
                      <a:alpha val="10000"/>
                    </a:srgbClr>
                  </a:gs>
                  <a:gs pos="61000">
                    <a:schemeClr val="accent1">
                      <a:lumMod val="20000"/>
                      <a:lumOff val="80000"/>
                      <a:alpha val="20000"/>
                    </a:schemeClr>
                  </a:gs>
                  <a:gs pos="43000">
                    <a:schemeClr val="accent1">
                      <a:lumMod val="20000"/>
                      <a:lumOff val="80000"/>
                      <a:alpha val="30000"/>
                    </a:schemeClr>
                  </a:gs>
                  <a:gs pos="31000">
                    <a:schemeClr val="accent1">
                      <a:lumMod val="20000"/>
                      <a:lumOff val="80000"/>
                      <a:alpha val="50000"/>
                    </a:schemeClr>
                  </a:gs>
                  <a:gs pos="100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42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DD65B3F6-7778-4FC5-A683-E7B055C97FAF}"/>
                  </a:ext>
                </a:extLst>
              </p:cNvPr>
              <p:cNvGrpSpPr/>
              <p:nvPr/>
            </p:nvGrpSpPr>
            <p:grpSpPr>
              <a:xfrm>
                <a:off x="96339" y="93762"/>
                <a:ext cx="3163722" cy="1142610"/>
                <a:chOff x="57150" y="46476"/>
                <a:chExt cx="3163722" cy="1142610"/>
              </a:xfrm>
            </p:grpSpPr>
            <p:pic>
              <p:nvPicPr>
                <p:cNvPr id="30" name="圖片 29">
                  <a:extLst>
                    <a:ext uri="{FF2B5EF4-FFF2-40B4-BE49-F238E27FC236}">
                      <a16:creationId xmlns:a16="http://schemas.microsoft.com/office/drawing/2014/main" id="{AAA968A1-DE10-4695-8D84-6C895E51A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1711" y="514446"/>
                  <a:ext cx="2109161" cy="566837"/>
                </a:xfrm>
                <a:prstGeom prst="rect">
                  <a:avLst/>
                </a:prstGeom>
              </p:spPr>
            </p:pic>
            <p:pic>
              <p:nvPicPr>
                <p:cNvPr id="31" name="Picture 2" descr="國立交通大學- 维基百科，自由的百科全书">
                  <a:extLst>
                    <a:ext uri="{FF2B5EF4-FFF2-40B4-BE49-F238E27FC236}">
                      <a16:creationId xmlns:a16="http://schemas.microsoft.com/office/drawing/2014/main" id="{B450F1A3-31F4-485C-954F-C55B0A59B3B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150" y="46476"/>
                  <a:ext cx="1142610" cy="11426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416C422-BB96-4F5C-9127-05F1FF58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25" y="-101006"/>
              <a:ext cx="6934200" cy="819150"/>
            </a:xfrm>
            <a:prstGeom prst="rect">
              <a:avLst/>
            </a:prstGeom>
          </p:spPr>
        </p:pic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208C3303-5E77-4EED-8B3C-429911A58EDF}"/>
              </a:ext>
            </a:extLst>
          </p:cNvPr>
          <p:cNvGrpSpPr/>
          <p:nvPr userDrawn="1"/>
        </p:nvGrpSpPr>
        <p:grpSpPr>
          <a:xfrm>
            <a:off x="319320" y="3800957"/>
            <a:ext cx="7205086" cy="671380"/>
            <a:chOff x="108757" y="4381698"/>
            <a:chExt cx="7205086" cy="67138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9564A1A7-2213-403A-86C1-5F5339BC6A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57" y="438169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sp>
          <p:nvSpPr>
            <p:cNvPr id="17" name="甜甜圈 23">
              <a:extLst>
                <a:ext uri="{FF2B5EF4-FFF2-40B4-BE49-F238E27FC236}">
                  <a16:creationId xmlns:a16="http://schemas.microsoft.com/office/drawing/2014/main" id="{63905205-002A-4265-8BD7-35EE0F9E4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3917" y="4793156"/>
              <a:ext cx="259926" cy="259922"/>
            </a:xfrm>
            <a:prstGeom prst="donut">
              <a:avLst>
                <a:gd name="adj" fmla="val 88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2D255DA-C12C-47A8-80C6-D6DD14DCED4B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4722019"/>
              <a:ext cx="6403182" cy="68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2965973B-1371-4658-987B-361002AF0BD8}"/>
                </a:ext>
              </a:extLst>
            </p:cNvPr>
            <p:cNvCxnSpPr>
              <a:cxnSpLocks/>
              <a:endCxn id="16" idx="5"/>
            </p:cNvCxnSpPr>
            <p:nvPr/>
          </p:nvCxnSpPr>
          <p:spPr>
            <a:xfrm flipH="1" flipV="1">
              <a:off x="262397" y="4535338"/>
              <a:ext cx="187659" cy="18512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A02FE0EC-818F-433F-8AD2-03D9500A89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0382" y="4728906"/>
              <a:ext cx="226838" cy="1118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8A9A4CA7-9D57-42D3-879A-1D99D53130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8889" y="3144253"/>
            <a:ext cx="5923749" cy="923539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TW" altLang="en-US" sz="2800" b="1" i="0" kern="1200" dirty="0" smtClean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32" name="內容版面配置區 7">
            <a:extLst>
              <a:ext uri="{FF2B5EF4-FFF2-40B4-BE49-F238E27FC236}">
                <a16:creationId xmlns:a16="http://schemas.microsoft.com/office/drawing/2014/main" id="{C44D0844-6EDC-4210-9D02-9BCC3B70409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88889" y="4285645"/>
            <a:ext cx="5923749" cy="373862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9364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E3A0F-4247-4533-9068-459CFAEAF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884F486-7FEF-4FA2-A66A-BA9610377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9A2580-F7B4-4ED8-B45F-BC934DFF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CDCE2-CCC7-479C-8078-CC746EEBA835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33CFD1-1D55-477D-82BD-B942C3EF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D1FE6C-70D3-4FFD-B0BA-16693D1D7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658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F072489-B55C-4676-A0B8-4F0E81E54B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8B5EA0-758A-48FE-9797-97CD8F18A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8C02CC-C0CF-4BAF-9D1B-8CF8961C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C540-45EE-4670-A88C-4663635C0FF1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A756A9-8CCE-4201-A1F9-14298814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09684D-5650-4243-9CC3-5BB1DE51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4665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群組 93">
            <a:extLst>
              <a:ext uri="{FF2B5EF4-FFF2-40B4-BE49-F238E27FC236}">
                <a16:creationId xmlns:a16="http://schemas.microsoft.com/office/drawing/2014/main" id="{F0FC3479-D323-4E6B-B423-7EF5C9B587CB}"/>
              </a:ext>
            </a:extLst>
          </p:cNvPr>
          <p:cNvGrpSpPr/>
          <p:nvPr userDrawn="1"/>
        </p:nvGrpSpPr>
        <p:grpSpPr>
          <a:xfrm>
            <a:off x="11512999" y="1648162"/>
            <a:ext cx="724815" cy="4840360"/>
            <a:chOff x="11512999" y="1648162"/>
            <a:chExt cx="724815" cy="4840360"/>
          </a:xfrm>
        </p:grpSpPr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F2E3D394-EB73-479E-876C-09F497C02C1B}"/>
                </a:ext>
              </a:extLst>
            </p:cNvPr>
            <p:cNvCxnSpPr>
              <a:cxnSpLocks/>
            </p:cNvCxnSpPr>
            <p:nvPr/>
          </p:nvCxnSpPr>
          <p:spPr>
            <a:xfrm>
              <a:off x="11512999" y="3720974"/>
              <a:ext cx="5414" cy="2264995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接點 95">
              <a:extLst>
                <a:ext uri="{FF2B5EF4-FFF2-40B4-BE49-F238E27FC236}">
                  <a16:creationId xmlns:a16="http://schemas.microsoft.com/office/drawing/2014/main" id="{2E53FF83-7328-4F80-BBC6-A9323372A1EC}"/>
                </a:ext>
              </a:extLst>
            </p:cNvPr>
            <p:cNvCxnSpPr>
              <a:cxnSpLocks/>
            </p:cNvCxnSpPr>
            <p:nvPr/>
          </p:nvCxnSpPr>
          <p:spPr>
            <a:xfrm>
              <a:off x="11815035" y="1764955"/>
              <a:ext cx="0" cy="1299715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>
              <a:extLst>
                <a:ext uri="{FF2B5EF4-FFF2-40B4-BE49-F238E27FC236}">
                  <a16:creationId xmlns:a16="http://schemas.microsoft.com/office/drawing/2014/main" id="{0D1C108D-A93E-4F62-A3BC-0D28FD01CE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5519" y="3074194"/>
              <a:ext cx="299515" cy="642018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橢圓 97">
              <a:extLst>
                <a:ext uri="{FF2B5EF4-FFF2-40B4-BE49-F238E27FC236}">
                  <a16:creationId xmlns:a16="http://schemas.microsoft.com/office/drawing/2014/main" id="{A531D134-C037-4F40-9364-9737AEFBD8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51876" y="1648162"/>
              <a:ext cx="126317" cy="12631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F6BDF7F3-1457-4DAD-BEA6-17F0396224F9}"/>
                </a:ext>
              </a:extLst>
            </p:cNvPr>
            <p:cNvCxnSpPr>
              <a:cxnSpLocks/>
            </p:cNvCxnSpPr>
            <p:nvPr/>
          </p:nvCxnSpPr>
          <p:spPr>
            <a:xfrm>
              <a:off x="11929335" y="2307431"/>
              <a:ext cx="0" cy="783431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甜甜圈 23">
              <a:extLst>
                <a:ext uri="{FF2B5EF4-FFF2-40B4-BE49-F238E27FC236}">
                  <a16:creationId xmlns:a16="http://schemas.microsoft.com/office/drawing/2014/main" id="{C0F46BC1-EA8B-456C-9487-1526F0FBB3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87836" y="2217029"/>
              <a:ext cx="84451" cy="84450"/>
            </a:xfrm>
            <a:prstGeom prst="donut">
              <a:avLst>
                <a:gd name="adj" fmla="val 8855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CEDC450A-DA0C-4579-8D80-547069B4C1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03594" y="3721509"/>
              <a:ext cx="71822" cy="71822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52585CE5-8CBD-490D-8AA9-58D3648E0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6875" y="3507580"/>
              <a:ext cx="2630" cy="213929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A6B26F4A-70D1-4B07-9722-34BCC6E079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39563" y="3098005"/>
              <a:ext cx="188118" cy="404813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83249C0F-7B83-4BD4-B462-9D83A7415AEB}"/>
                </a:ext>
              </a:extLst>
            </p:cNvPr>
            <p:cNvCxnSpPr>
              <a:cxnSpLocks/>
            </p:cNvCxnSpPr>
            <p:nvPr/>
          </p:nvCxnSpPr>
          <p:spPr>
            <a:xfrm>
              <a:off x="11590564" y="3568956"/>
              <a:ext cx="0" cy="1491200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>
              <a:extLst>
                <a:ext uri="{FF2B5EF4-FFF2-40B4-BE49-F238E27FC236}">
                  <a16:creationId xmlns:a16="http://schemas.microsoft.com/office/drawing/2014/main" id="{88B73D91-8699-4809-B1CB-CDDB9A614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90191" y="5060156"/>
              <a:ext cx="185225" cy="300038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>
              <a:extLst>
                <a:ext uri="{FF2B5EF4-FFF2-40B4-BE49-F238E27FC236}">
                  <a16:creationId xmlns:a16="http://schemas.microsoft.com/office/drawing/2014/main" id="{B8282BE9-A28D-43D3-A62A-7BD0F6E1DBB3}"/>
                </a:ext>
              </a:extLst>
            </p:cNvPr>
            <p:cNvCxnSpPr>
              <a:cxnSpLocks/>
              <a:endCxn id="107" idx="0"/>
            </p:cNvCxnSpPr>
            <p:nvPr/>
          </p:nvCxnSpPr>
          <p:spPr>
            <a:xfrm flipH="1">
              <a:off x="11775190" y="5363369"/>
              <a:ext cx="226" cy="483393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甜甜圈 23">
              <a:extLst>
                <a:ext uri="{FF2B5EF4-FFF2-40B4-BE49-F238E27FC236}">
                  <a16:creationId xmlns:a16="http://schemas.microsoft.com/office/drawing/2014/main" id="{D97A8710-92BC-4708-964A-752D6617CD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32964" y="5846762"/>
              <a:ext cx="84451" cy="84450"/>
            </a:xfrm>
            <a:prstGeom prst="donut">
              <a:avLst>
                <a:gd name="adj" fmla="val 11676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E3BF33E2-08FE-46B9-9888-AE008D93A29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1213" y="5550694"/>
              <a:ext cx="0" cy="716803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4167F15-9D39-4223-9AD9-43D676811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18125" y="5478872"/>
              <a:ext cx="71822" cy="71822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0" name="直線接點 109">
              <a:extLst>
                <a:ext uri="{FF2B5EF4-FFF2-40B4-BE49-F238E27FC236}">
                  <a16:creationId xmlns:a16="http://schemas.microsoft.com/office/drawing/2014/main" id="{19F6E518-94EB-455B-B453-444E032A89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5636" y="3306825"/>
              <a:ext cx="172178" cy="359031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E3ABA401-A573-4050-BD74-073122B6A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10867" y="2726532"/>
              <a:ext cx="226947" cy="402433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>
              <a:extLst>
                <a:ext uri="{FF2B5EF4-FFF2-40B4-BE49-F238E27FC236}">
                  <a16:creationId xmlns:a16="http://schemas.microsoft.com/office/drawing/2014/main" id="{48B7606E-9FF5-47F1-984E-E1356CCAB921}"/>
                </a:ext>
              </a:extLst>
            </p:cNvPr>
            <p:cNvCxnSpPr>
              <a:cxnSpLocks/>
            </p:cNvCxnSpPr>
            <p:nvPr/>
          </p:nvCxnSpPr>
          <p:spPr>
            <a:xfrm>
              <a:off x="12010867" y="2540795"/>
              <a:ext cx="0" cy="185737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接點 112">
              <a:extLst>
                <a:ext uri="{FF2B5EF4-FFF2-40B4-BE49-F238E27FC236}">
                  <a16:creationId xmlns:a16="http://schemas.microsoft.com/office/drawing/2014/main" id="{45413B6B-110B-472E-86D6-2C4848C22E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30164" y="2400301"/>
              <a:ext cx="80861" cy="135730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4F10F60C-9986-42C0-BE67-E9590236F837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636" y="3664551"/>
              <a:ext cx="0" cy="674087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線接點 114">
              <a:extLst>
                <a:ext uri="{FF2B5EF4-FFF2-40B4-BE49-F238E27FC236}">
                  <a16:creationId xmlns:a16="http://schemas.microsoft.com/office/drawing/2014/main" id="{8CC32E26-B577-4D4F-82A3-6EBB804A54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26721" y="2397919"/>
              <a:ext cx="0" cy="341708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F7626E7E-16FB-45C2-9B3D-17BAB08DFD0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3377" y="1915165"/>
              <a:ext cx="0" cy="341708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00D4FC59-A32E-4533-9A13-D2DE283D73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11399" y="1864715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9CDCD5C8-66CF-4851-9DB9-2975B465EA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46780" y="2259254"/>
              <a:ext cx="80861" cy="135730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橢圓 118">
              <a:extLst>
                <a:ext uri="{FF2B5EF4-FFF2-40B4-BE49-F238E27FC236}">
                  <a16:creationId xmlns:a16="http://schemas.microsoft.com/office/drawing/2014/main" id="{A1016520-4A3C-4F09-AEBE-1FB7210BD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97124" y="2736252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0" name="橢圓 119">
              <a:extLst>
                <a:ext uri="{FF2B5EF4-FFF2-40B4-BE49-F238E27FC236}">
                  <a16:creationId xmlns:a16="http://schemas.microsoft.com/office/drawing/2014/main" id="{28364618-6FAA-481F-AB11-645A1C0470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36234" y="4335068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5CBD3A54-01B5-4966-AC2C-9D47932847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11187" y="3477821"/>
              <a:ext cx="87284" cy="188116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接點 121">
              <a:extLst>
                <a:ext uri="{FF2B5EF4-FFF2-40B4-BE49-F238E27FC236}">
                  <a16:creationId xmlns:a16="http://schemas.microsoft.com/office/drawing/2014/main" id="{16E50F70-F42C-4D41-B09E-74EC2CAD2B01}"/>
                </a:ext>
              </a:extLst>
            </p:cNvPr>
            <p:cNvCxnSpPr>
              <a:cxnSpLocks/>
            </p:cNvCxnSpPr>
            <p:nvPr/>
          </p:nvCxnSpPr>
          <p:spPr>
            <a:xfrm>
              <a:off x="11910855" y="3673080"/>
              <a:ext cx="0" cy="1206101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>
              <a:extLst>
                <a:ext uri="{FF2B5EF4-FFF2-40B4-BE49-F238E27FC236}">
                  <a16:creationId xmlns:a16="http://schemas.microsoft.com/office/drawing/2014/main" id="{705A115A-F8B3-46EF-B62C-C6C6E64F2D95}"/>
                </a:ext>
              </a:extLst>
            </p:cNvPr>
            <p:cNvCxnSpPr>
              <a:cxnSpLocks/>
            </p:cNvCxnSpPr>
            <p:nvPr/>
          </p:nvCxnSpPr>
          <p:spPr>
            <a:xfrm>
              <a:off x="12000358" y="3284941"/>
              <a:ext cx="0" cy="185737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橢圓 123">
              <a:extLst>
                <a:ext uri="{FF2B5EF4-FFF2-40B4-BE49-F238E27FC236}">
                  <a16:creationId xmlns:a16="http://schemas.microsoft.com/office/drawing/2014/main" id="{6C3633A6-5069-44AF-A904-B03B609CF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70594" y="3233648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甜甜圈 23">
              <a:extLst>
                <a:ext uri="{FF2B5EF4-FFF2-40B4-BE49-F238E27FC236}">
                  <a16:creationId xmlns:a16="http://schemas.microsoft.com/office/drawing/2014/main" id="{38CA429E-D576-4C4A-8EEF-8469DE5929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75141" y="4886324"/>
              <a:ext cx="71440" cy="71439"/>
            </a:xfrm>
            <a:prstGeom prst="donut">
              <a:avLst>
                <a:gd name="adj" fmla="val 11676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41656496-F326-433C-B89F-67A07AEFD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47036" y="3914153"/>
              <a:ext cx="161181" cy="305422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接點 126">
              <a:extLst>
                <a:ext uri="{FF2B5EF4-FFF2-40B4-BE49-F238E27FC236}">
                  <a16:creationId xmlns:a16="http://schemas.microsoft.com/office/drawing/2014/main" id="{5E16FD17-8D75-4E37-9406-3D1A6B17E238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036" y="4219575"/>
              <a:ext cx="0" cy="857250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CCDB922C-83FB-4C6D-97C2-AA11620BB9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13506" y="5081587"/>
              <a:ext cx="71822" cy="71822"/>
            </a:xfrm>
            <a:prstGeom prst="rect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A4A9C116-8B04-45C4-8D87-4160368A6927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217" y="5610225"/>
              <a:ext cx="0" cy="725897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接點 129">
              <a:extLst>
                <a:ext uri="{FF2B5EF4-FFF2-40B4-BE49-F238E27FC236}">
                  <a16:creationId xmlns:a16="http://schemas.microsoft.com/office/drawing/2014/main" id="{D6FF9A1F-A0D2-4717-B3FF-CD7A166BA7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217" y="5297659"/>
              <a:ext cx="161181" cy="305422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>
              <a:extLst>
                <a:ext uri="{FF2B5EF4-FFF2-40B4-BE49-F238E27FC236}">
                  <a16:creationId xmlns:a16="http://schemas.microsoft.com/office/drawing/2014/main" id="{4CC53F57-4F6A-47DA-BD52-D6B07EDF288C}"/>
                </a:ext>
              </a:extLst>
            </p:cNvPr>
            <p:cNvCxnSpPr>
              <a:cxnSpLocks/>
            </p:cNvCxnSpPr>
            <p:nvPr/>
          </p:nvCxnSpPr>
          <p:spPr>
            <a:xfrm>
              <a:off x="12070419" y="4734397"/>
              <a:ext cx="0" cy="558500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1BCB3255-B487-40E0-8DB0-1BF424A0BB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0118" y="4419450"/>
              <a:ext cx="161181" cy="305422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B43CA7B0-6AFA-4608-A963-0C64709D833F}"/>
                </a:ext>
              </a:extLst>
            </p:cNvPr>
            <p:cNvCxnSpPr>
              <a:cxnSpLocks/>
            </p:cNvCxnSpPr>
            <p:nvPr/>
          </p:nvCxnSpPr>
          <p:spPr>
            <a:xfrm>
              <a:off x="12060617" y="5762625"/>
              <a:ext cx="0" cy="725897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線接點 133">
              <a:extLst>
                <a:ext uri="{FF2B5EF4-FFF2-40B4-BE49-F238E27FC236}">
                  <a16:creationId xmlns:a16="http://schemas.microsoft.com/office/drawing/2014/main" id="{07739FAB-88DC-4E06-A35E-EFE48E438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60617" y="5450059"/>
              <a:ext cx="161181" cy="305422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221B3508-8567-495A-828F-86C8499B22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58256" y="4968839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1C8EE8E8-8131-4B42-ABD3-9AA6356A4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28951" y="5453228"/>
              <a:ext cx="63957" cy="6395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7" name="直線接點 136">
              <a:extLst>
                <a:ext uri="{FF2B5EF4-FFF2-40B4-BE49-F238E27FC236}">
                  <a16:creationId xmlns:a16="http://schemas.microsoft.com/office/drawing/2014/main" id="{8725CD73-5083-458A-B151-EB0623037716}"/>
                </a:ext>
              </a:extLst>
            </p:cNvPr>
            <p:cNvCxnSpPr>
              <a:cxnSpLocks/>
            </p:cNvCxnSpPr>
            <p:nvPr/>
          </p:nvCxnSpPr>
          <p:spPr>
            <a:xfrm>
              <a:off x="11988807" y="5000817"/>
              <a:ext cx="0" cy="126016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>
              <a:extLst>
                <a:ext uri="{FF2B5EF4-FFF2-40B4-BE49-F238E27FC236}">
                  <a16:creationId xmlns:a16="http://schemas.microsoft.com/office/drawing/2014/main" id="{B9E96C00-477E-4D7C-A04A-463DCA3C495A}"/>
                </a:ext>
              </a:extLst>
            </p:cNvPr>
            <p:cNvCxnSpPr>
              <a:cxnSpLocks/>
            </p:cNvCxnSpPr>
            <p:nvPr/>
          </p:nvCxnSpPr>
          <p:spPr>
            <a:xfrm>
              <a:off x="11860929" y="5372101"/>
              <a:ext cx="0" cy="123203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線接點 138">
              <a:extLst>
                <a:ext uri="{FF2B5EF4-FFF2-40B4-BE49-F238E27FC236}">
                  <a16:creationId xmlns:a16="http://schemas.microsoft.com/office/drawing/2014/main" id="{8658EC34-1A9E-48AE-8D71-5A26265B3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60885" y="5133977"/>
              <a:ext cx="124418" cy="234069"/>
            </a:xfrm>
            <a:prstGeom prst="line">
              <a:avLst/>
            </a:prstGeom>
            <a:ln w="25400" cap="rnd">
              <a:solidFill>
                <a:srgbClr val="1F4E7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圖片 44">
            <a:extLst>
              <a:ext uri="{FF2B5EF4-FFF2-40B4-BE49-F238E27FC236}">
                <a16:creationId xmlns:a16="http://schemas.microsoft.com/office/drawing/2014/main" id="{3BC6B1C9-6E1E-47B2-94C5-CCE17DB504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28" b="19774"/>
          <a:stretch/>
        </p:blipFill>
        <p:spPr>
          <a:xfrm>
            <a:off x="10031240" y="6183821"/>
            <a:ext cx="2200060" cy="7427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D05909-E84F-4C42-8CE3-F19D4C407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821" y="147797"/>
            <a:ext cx="8387497" cy="854547"/>
          </a:xfrm>
        </p:spPr>
        <p:txBody>
          <a:bodyPr/>
          <a:lstStyle>
            <a:lvl1pPr algn="ctr">
              <a:defRPr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FEF940-8CB4-4BBF-B4A5-A435730C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1119" y="6267497"/>
            <a:ext cx="506923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4C80C71-F41B-4EDE-BC55-3CCD11A38819}" type="slidenum">
              <a:rPr lang="zh-TW" altLang="en-US" smtClean="0"/>
              <a:pPr/>
              <a:t>‹#›</a:t>
            </a:fld>
            <a:endParaRPr lang="zh-TW" altLang="en-US" sz="20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A149358-6BCD-4A95-B4B8-425F1C5D5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5382"/>
          <a:stretch/>
        </p:blipFill>
        <p:spPr>
          <a:xfrm>
            <a:off x="-71920" y="-94459"/>
            <a:ext cx="1346797" cy="1225042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B6490D6A-F078-45B3-BB7B-5C3CAB1F6FAA}"/>
              </a:ext>
            </a:extLst>
          </p:cNvPr>
          <p:cNvGrpSpPr/>
          <p:nvPr userDrawn="1"/>
        </p:nvGrpSpPr>
        <p:grpSpPr>
          <a:xfrm>
            <a:off x="1104933" y="532167"/>
            <a:ext cx="10885862" cy="496713"/>
            <a:chOff x="1266825" y="717721"/>
            <a:chExt cx="10885862" cy="496713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0AC1DA7A-CF00-4D8E-ACB6-5E17E1923447}"/>
                </a:ext>
              </a:extLst>
            </p:cNvPr>
            <p:cNvGrpSpPr/>
            <p:nvPr/>
          </p:nvGrpSpPr>
          <p:grpSpPr>
            <a:xfrm>
              <a:off x="1266825" y="859630"/>
              <a:ext cx="9794619" cy="354804"/>
              <a:chOff x="1266825" y="904875"/>
              <a:chExt cx="9794619" cy="354804"/>
            </a:xfrm>
          </p:grpSpPr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77DA4A29-6607-4728-83B9-DB1423404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56114" y="1256095"/>
                <a:ext cx="9405330" cy="3584"/>
              </a:xfrm>
              <a:prstGeom prst="line">
                <a:avLst/>
              </a:prstGeom>
              <a:ln w="25400" cap="rnd">
                <a:solidFill>
                  <a:srgbClr val="333F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C943D366-3394-46C4-8ED8-5837330E7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6825" y="904875"/>
                <a:ext cx="371475" cy="342077"/>
              </a:xfrm>
              <a:prstGeom prst="line">
                <a:avLst/>
              </a:prstGeom>
              <a:ln w="25400" cap="rnd">
                <a:solidFill>
                  <a:srgbClr val="333F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甜甜圈 23">
              <a:extLst>
                <a:ext uri="{FF2B5EF4-FFF2-40B4-BE49-F238E27FC236}">
                  <a16:creationId xmlns:a16="http://schemas.microsoft.com/office/drawing/2014/main" id="{010DFFB3-72D8-4C29-805A-B72D1CA81E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8076" y="717721"/>
              <a:ext cx="154611" cy="154609"/>
            </a:xfrm>
            <a:prstGeom prst="donut">
              <a:avLst>
                <a:gd name="adj" fmla="val 8855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3970A587-7B06-48C0-923E-CBA926F5D6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67794" y="810915"/>
              <a:ext cx="492712" cy="401081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FE587F7-ED1F-45BB-98D2-77F001505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70817" y="804565"/>
              <a:ext cx="427260" cy="0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D7EE153E-7F55-417D-8AA1-68BD3351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323709" y="6166780"/>
            <a:ext cx="237606" cy="157868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75C917F6-4DB0-45E6-AB47-34531642C68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61315" y="6166780"/>
            <a:ext cx="309091" cy="0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5F5046F5-7561-4252-A80C-870BCDE7C52D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70406" y="5985969"/>
            <a:ext cx="218100" cy="180811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8B778B70-1FF6-48BA-8D57-91F86D42E9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88507" y="5985969"/>
            <a:ext cx="424492" cy="0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接點 153">
            <a:extLst>
              <a:ext uri="{FF2B5EF4-FFF2-40B4-BE49-F238E27FC236}">
                <a16:creationId xmlns:a16="http://schemas.microsoft.com/office/drawing/2014/main" id="{4ED6FC6B-8F56-4451-AA85-1A6018C37D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0842413" y="6155308"/>
            <a:ext cx="218100" cy="180811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接點 156">
            <a:extLst>
              <a:ext uri="{FF2B5EF4-FFF2-40B4-BE49-F238E27FC236}">
                <a16:creationId xmlns:a16="http://schemas.microsoft.com/office/drawing/2014/main" id="{EDCEF87E-8FC9-4F0E-A064-A8C8200AA34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060514" y="6155308"/>
            <a:ext cx="190892" cy="0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橢圓 159">
            <a:extLst>
              <a:ext uri="{FF2B5EF4-FFF2-40B4-BE49-F238E27FC236}">
                <a16:creationId xmlns:a16="http://schemas.microsoft.com/office/drawing/2014/main" id="{C6395C1E-30CE-47A0-B5E7-2E11EBD7527E}"/>
              </a:ext>
            </a:extLst>
          </p:cNvPr>
          <p:cNvSpPr>
            <a:spLocks noChangeAspect="1"/>
          </p:cNvSpPr>
          <p:nvPr userDrawn="1"/>
        </p:nvSpPr>
        <p:spPr>
          <a:xfrm>
            <a:off x="11249549" y="6125573"/>
            <a:ext cx="63957" cy="63957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1" name="直線接點 160">
            <a:extLst>
              <a:ext uri="{FF2B5EF4-FFF2-40B4-BE49-F238E27FC236}">
                <a16:creationId xmlns:a16="http://schemas.microsoft.com/office/drawing/2014/main" id="{E18A0346-E54D-486A-9DA3-CF57F8EABC07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66835" y="6076374"/>
            <a:ext cx="242090" cy="0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接點 161">
            <a:extLst>
              <a:ext uri="{FF2B5EF4-FFF2-40B4-BE49-F238E27FC236}">
                <a16:creationId xmlns:a16="http://schemas.microsoft.com/office/drawing/2014/main" id="{1B0474AE-6A92-4855-A6EE-64C35C8C38D2}"/>
              </a:ext>
            </a:extLst>
          </p:cNvPr>
          <p:cNvCxnSpPr>
            <a:cxnSpLocks/>
          </p:cNvCxnSpPr>
          <p:nvPr userDrawn="1"/>
        </p:nvCxnSpPr>
        <p:spPr>
          <a:xfrm>
            <a:off x="11413687" y="6084000"/>
            <a:ext cx="135967" cy="183497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甜甜圈 23">
            <a:extLst>
              <a:ext uri="{FF2B5EF4-FFF2-40B4-BE49-F238E27FC236}">
                <a16:creationId xmlns:a16="http://schemas.microsoft.com/office/drawing/2014/main" id="{51B26C3D-A57C-4219-8BF2-35E759DFFD38}"/>
              </a:ext>
            </a:extLst>
          </p:cNvPr>
          <p:cNvSpPr>
            <a:spLocks noChangeAspect="1"/>
          </p:cNvSpPr>
          <p:nvPr userDrawn="1"/>
        </p:nvSpPr>
        <p:spPr>
          <a:xfrm>
            <a:off x="11085260" y="6039536"/>
            <a:ext cx="75515" cy="75514"/>
          </a:xfrm>
          <a:prstGeom prst="donut">
            <a:avLst>
              <a:gd name="adj" fmla="val 17194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8D7D970B-A170-402A-B3DF-A9AC3EE2934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85116" y="6231074"/>
            <a:ext cx="480540" cy="0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群組 194">
            <a:extLst>
              <a:ext uri="{FF2B5EF4-FFF2-40B4-BE49-F238E27FC236}">
                <a16:creationId xmlns:a16="http://schemas.microsoft.com/office/drawing/2014/main" id="{44399708-FF8C-4483-A37D-5C6A938705B5}"/>
              </a:ext>
            </a:extLst>
          </p:cNvPr>
          <p:cNvGrpSpPr/>
          <p:nvPr userDrawn="1"/>
        </p:nvGrpSpPr>
        <p:grpSpPr>
          <a:xfrm>
            <a:off x="838200" y="-7967"/>
            <a:ext cx="1741089" cy="198517"/>
            <a:chOff x="1054893" y="0"/>
            <a:chExt cx="1741089" cy="198517"/>
          </a:xfrm>
        </p:grpSpPr>
        <p:cxnSp>
          <p:nvCxnSpPr>
            <p:cNvPr id="174" name="直線接點 173">
              <a:extLst>
                <a:ext uri="{FF2B5EF4-FFF2-40B4-BE49-F238E27FC236}">
                  <a16:creationId xmlns:a16="http://schemas.microsoft.com/office/drawing/2014/main" id="{27C5EC90-412A-44CF-9FC2-48107D076F7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054893" y="101677"/>
              <a:ext cx="429727" cy="1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>
              <a:extLst>
                <a:ext uri="{FF2B5EF4-FFF2-40B4-BE49-F238E27FC236}">
                  <a16:creationId xmlns:a16="http://schemas.microsoft.com/office/drawing/2014/main" id="{80009EFA-4C1B-499D-8E0E-85C76160FCD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87369" y="0"/>
              <a:ext cx="137193" cy="101676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>
              <a:extLst>
                <a:ext uri="{FF2B5EF4-FFF2-40B4-BE49-F238E27FC236}">
                  <a16:creationId xmlns:a16="http://schemas.microsoft.com/office/drawing/2014/main" id="{184A2720-DFE2-4C0F-A315-B9E8B4D134C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91081" y="198516"/>
              <a:ext cx="370564" cy="1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>
              <a:extLst>
                <a:ext uri="{FF2B5EF4-FFF2-40B4-BE49-F238E27FC236}">
                  <a16:creationId xmlns:a16="http://schemas.microsoft.com/office/drawing/2014/main" id="{216B82ED-450C-463F-B478-ABF67D185384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569703" y="90568"/>
              <a:ext cx="137193" cy="101676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線接點 181">
              <a:extLst>
                <a:ext uri="{FF2B5EF4-FFF2-40B4-BE49-F238E27FC236}">
                  <a16:creationId xmlns:a16="http://schemas.microsoft.com/office/drawing/2014/main" id="{B3E9F3E9-CF81-4356-978C-1FA9B2AB6EB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717265" y="87744"/>
              <a:ext cx="983549" cy="1"/>
            </a:xfrm>
            <a:prstGeom prst="line">
              <a:avLst/>
            </a:prstGeom>
            <a:ln w="25400" cap="rnd">
              <a:solidFill>
                <a:srgbClr val="333F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甜甜圈 23">
              <a:extLst>
                <a:ext uri="{FF2B5EF4-FFF2-40B4-BE49-F238E27FC236}">
                  <a16:creationId xmlns:a16="http://schemas.microsoft.com/office/drawing/2014/main" id="{F3BAAB28-090A-430D-8C76-0F401588987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10815" y="45161"/>
              <a:ext cx="85167" cy="85166"/>
            </a:xfrm>
            <a:prstGeom prst="donut">
              <a:avLst>
                <a:gd name="adj" fmla="val 13539"/>
              </a:avLst>
            </a:prstGeom>
            <a:solidFill>
              <a:srgbClr val="333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A660BD9-FD1A-4FE8-BC01-9A96E3617E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107" t="13881"/>
          <a:stretch/>
        </p:blipFill>
        <p:spPr>
          <a:xfrm rot="5400000" flipH="1">
            <a:off x="9461267" y="6153711"/>
            <a:ext cx="457376" cy="960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B4E02F4-A7A4-42A2-884D-77BC30C763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315" y="949629"/>
            <a:ext cx="899945" cy="2119872"/>
          </a:xfrm>
          <a:prstGeom prst="rect">
            <a:avLst/>
          </a:prstGeom>
        </p:spPr>
      </p:pic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099562F7-F154-4E8E-84C4-173E26E09BD2}"/>
              </a:ext>
            </a:extLst>
          </p:cNvPr>
          <p:cNvCxnSpPr>
            <a:cxnSpLocks/>
          </p:cNvCxnSpPr>
          <p:nvPr userDrawn="1"/>
        </p:nvCxnSpPr>
        <p:spPr>
          <a:xfrm>
            <a:off x="11602518" y="1648162"/>
            <a:ext cx="0" cy="1416507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C42850FC-BCBE-4652-9D63-54E0AA37EB3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02518" y="891888"/>
            <a:ext cx="628781" cy="743879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甜甜圈 23">
            <a:extLst>
              <a:ext uri="{FF2B5EF4-FFF2-40B4-BE49-F238E27FC236}">
                <a16:creationId xmlns:a16="http://schemas.microsoft.com/office/drawing/2014/main" id="{5F922893-29D0-42BF-A523-9B617088F907}"/>
              </a:ext>
            </a:extLst>
          </p:cNvPr>
          <p:cNvSpPr>
            <a:spLocks noChangeAspect="1"/>
          </p:cNvSpPr>
          <p:nvPr userDrawn="1"/>
        </p:nvSpPr>
        <p:spPr>
          <a:xfrm>
            <a:off x="11515090" y="3068897"/>
            <a:ext cx="174857" cy="174855"/>
          </a:xfrm>
          <a:prstGeom prst="donut">
            <a:avLst>
              <a:gd name="adj" fmla="val 11676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749C3072-6A45-4A97-8063-EEB0CDD91062}"/>
              </a:ext>
            </a:extLst>
          </p:cNvPr>
          <p:cNvCxnSpPr>
            <a:cxnSpLocks/>
          </p:cNvCxnSpPr>
          <p:nvPr userDrawn="1"/>
        </p:nvCxnSpPr>
        <p:spPr>
          <a:xfrm>
            <a:off x="11953055" y="1226763"/>
            <a:ext cx="0" cy="802062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171D2C68-A129-4F5F-BEA2-90267D438A81}"/>
              </a:ext>
            </a:extLst>
          </p:cNvPr>
          <p:cNvSpPr>
            <a:spLocks noChangeAspect="1"/>
          </p:cNvSpPr>
          <p:nvPr userDrawn="1"/>
        </p:nvSpPr>
        <p:spPr>
          <a:xfrm>
            <a:off x="11920083" y="2026528"/>
            <a:ext cx="63957" cy="63957"/>
          </a:xfrm>
          <a:prstGeom prst="ellips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3" name="直線接點 142">
            <a:extLst>
              <a:ext uri="{FF2B5EF4-FFF2-40B4-BE49-F238E27FC236}">
                <a16:creationId xmlns:a16="http://schemas.microsoft.com/office/drawing/2014/main" id="{E0EE9E30-325A-4ED7-9CE6-427DFD32670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58705" y="1532887"/>
            <a:ext cx="160280" cy="183359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45B9D183-6A1F-4538-8F7E-E39E1F14EDE3}"/>
              </a:ext>
            </a:extLst>
          </p:cNvPr>
          <p:cNvCxnSpPr>
            <a:cxnSpLocks/>
          </p:cNvCxnSpPr>
          <p:nvPr userDrawn="1"/>
        </p:nvCxnSpPr>
        <p:spPr>
          <a:xfrm>
            <a:off x="12121544" y="1333568"/>
            <a:ext cx="1" cy="196211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>
            <a:extLst>
              <a:ext uri="{FF2B5EF4-FFF2-40B4-BE49-F238E27FC236}">
                <a16:creationId xmlns:a16="http://schemas.microsoft.com/office/drawing/2014/main" id="{7FF542CE-7018-4274-8664-1A0FDAA8BB9F}"/>
              </a:ext>
            </a:extLst>
          </p:cNvPr>
          <p:cNvCxnSpPr>
            <a:cxnSpLocks/>
          </p:cNvCxnSpPr>
          <p:nvPr userDrawn="1"/>
        </p:nvCxnSpPr>
        <p:spPr>
          <a:xfrm flipV="1">
            <a:off x="12121366" y="1211543"/>
            <a:ext cx="101226" cy="117275"/>
          </a:xfrm>
          <a:prstGeom prst="line">
            <a:avLst/>
          </a:prstGeom>
          <a:ln w="25400" cap="rnd">
            <a:solidFill>
              <a:srgbClr val="1F4E7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04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4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A4A70-BB25-4CB8-83DD-0D899796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E8A1D5-6CCE-494C-A074-AB6C60DED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5BB3EE-608C-48F7-B7A2-ADAFA1E9A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6A5E-A3F4-4A1F-97A3-1D74F9AF4068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E5F6E6-3289-4121-A4E6-DBA6D53FF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B43C4D-564C-4822-8FE8-56B7BB81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27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336582-4F19-4F0E-9D08-D240A437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84305A-5A19-472C-84EC-E91A2ECCAA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C779DB-58F3-493A-85FC-2A81625D8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9D38FB5-5320-413E-9A4B-39E84CB8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49029-10B4-444C-AE3C-9CBA56A114BE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42802B-4447-429A-AD40-9DA3AE92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3E1F25-9D30-4196-8D51-92F96BEF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730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31FCB7-C1DD-4D0F-A265-EDB768CB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10537CB-8E6C-4FDA-97BE-427E77C56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6679EFC-15FB-49A4-897F-9483F02AF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639CAD9-CF73-41BF-BCC9-B974ED1552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FF22E3F-58F8-4B40-A060-6FDC9C80C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49D09BA-CCAD-49B3-B043-D441A7BB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B805-3F17-4387-9193-D09662DBDD7F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2D4224A-E565-433B-B59F-2416FDD6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1FF039-2B0E-40A0-8821-D4BB5504C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50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C31BB9-B5B0-41AC-970F-BE2850C3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526FEBB-F9C5-4C40-8AD6-407D7A66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EDB1E-A5B8-4144-8F8D-383C1A09F00D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E0445F-94CA-4349-8C26-D7882991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8B3A414-2170-4F2C-B741-FECFC9D1D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33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E4AF0B3-4F0F-49AE-B361-DCFF23A1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A179A-0179-483A-BC11-90627E231C15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5167E0-5DDF-4F17-889D-4DD824D4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6650C-CFCE-4348-8574-66980B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408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22F496-FC3E-4491-B1A4-FFD99DAF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B790E5-9E82-4558-8D4E-6012ED19C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0DD508-827B-4761-8C47-6A46E27E5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8C9D728-331D-413E-B70E-5C26FB2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736D5-11A7-4F2A-8B51-1E179D8BFE5C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EA5A99-5FF3-4D08-98E5-CCAD8D7E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E422C9-EE84-4912-A57A-6AE06F09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96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15468-5DAA-44CD-ADD3-B5884AED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685CA8-808E-4953-8ADC-1D5570DBF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FD6D501-44B3-45A0-BF77-596C6DF2E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183BBB-7F3D-4769-AA85-B5EAC919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079D-4B74-4BBB-A13B-19038192BF07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143ACA-D391-48E0-9029-00C6D097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B5E257D-986A-4B92-A548-6D5413F8A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2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D46D23A-8ED3-4395-811F-6850E66F4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071FDF2-3FF1-4700-AF7F-FB863A9A9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1F946A-BDDC-46F0-AC93-A3D51A137B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88488-D832-4D0C-AEBE-7497C691A9B5}" type="datetime1">
              <a:rPr lang="zh-TW" altLang="en-US" smtClean="0"/>
              <a:t>2022/12/7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053B09-782F-47B9-BD49-353073764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4188E1-7F2B-4B05-894C-67FD159BD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80C71-F41B-4EDE-BC55-3CCD11A388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12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13E65E4-EE57-4339-8D4C-8329837539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8889" y="3544182"/>
            <a:ext cx="11063841" cy="466339"/>
          </a:xfrm>
        </p:spPr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Single-Stage Semantic Segmentation from Image Labels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CC632C-670A-4A67-864D-2CB80CC1E2B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48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76C91-72B6-26BA-F49C-F0E0189F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30C777-15BD-EAAD-BCAA-FF790313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2</a:t>
            </a:fld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5390DB-B536-4E4A-5CE4-FD1482ECD1D8}"/>
              </a:ext>
            </a:extLst>
          </p:cNvPr>
          <p:cNvSpPr txBox="1"/>
          <p:nvPr/>
        </p:nvSpPr>
        <p:spPr>
          <a:xfrm>
            <a:off x="934373" y="1142542"/>
            <a:ext cx="10713130" cy="2777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b="1" dirty="0"/>
              <a:t>Paper: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Single-Stage Semantic Segmentation from Image Labels (2020 CVPR)</a:t>
            </a:r>
          </a:p>
          <a:p>
            <a:pPr>
              <a:lnSpc>
                <a:spcPct val="200000"/>
              </a:lnSpc>
            </a:pPr>
            <a:r>
              <a:rPr lang="en-US" altLang="zh-TW" b="1" dirty="0"/>
              <a:t>Other choice:</a:t>
            </a:r>
          </a:p>
          <a:p>
            <a:pPr>
              <a:lnSpc>
                <a:spcPct val="200000"/>
              </a:lnSpc>
            </a:pPr>
            <a:r>
              <a:rPr lang="en-US" altLang="zh-TW" dirty="0"/>
              <a:t>Panoptic-</a:t>
            </a:r>
            <a:r>
              <a:rPr lang="en-US" altLang="zh-TW" dirty="0" err="1"/>
              <a:t>DeepLab</a:t>
            </a:r>
            <a:r>
              <a:rPr lang="en-US" altLang="zh-TW" dirty="0"/>
              <a:t>: A Simple, Strong, and Fast Baseline for Bottom-Up Panoptic Segmentation (2020 CVPR)</a:t>
            </a:r>
          </a:p>
          <a:p>
            <a:pPr>
              <a:lnSpc>
                <a:spcPct val="200000"/>
              </a:lnSpc>
            </a:pPr>
            <a:r>
              <a:rPr lang="en-US" altLang="zh-TW" dirty="0" err="1"/>
              <a:t>MaX-DeepLab</a:t>
            </a:r>
            <a:r>
              <a:rPr lang="en-US" altLang="zh-TW" dirty="0"/>
              <a:t>: End-to-End Panoptic Segmentation With Mask Transformers(2021 CVPR)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082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CFD2B-4A8D-C183-6DA9-73BC566B2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68DBD81-65E3-44E9-3285-CAEFBD87C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3</a:t>
            </a:fld>
            <a:endParaRPr lang="zh-TW" altLang="en-US" sz="2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522FE7-8AFA-C93B-9B84-8D5B9B0668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9427" y="1881815"/>
            <a:ext cx="5131092" cy="45609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47F7494-41D1-5855-0926-EDDF78A5B73A}"/>
              </a:ext>
            </a:extLst>
          </p:cNvPr>
          <p:cNvSpPr txBox="1"/>
          <p:nvPr/>
        </p:nvSpPr>
        <p:spPr>
          <a:xfrm>
            <a:off x="1094173" y="1208234"/>
            <a:ext cx="894647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/>
              <a:t>Concept:</a:t>
            </a:r>
          </a:p>
          <a:p>
            <a:r>
              <a:rPr lang="en-US" altLang="zh-TW" sz="2000" dirty="0"/>
              <a:t>Different scale distributions of input, different routing forward paths.</a:t>
            </a:r>
          </a:p>
        </p:txBody>
      </p:sp>
    </p:spTree>
    <p:extLst>
      <p:ext uri="{BB962C8B-B14F-4D97-AF65-F5344CB8AC3E}">
        <p14:creationId xmlns:p14="http://schemas.microsoft.com/office/powerpoint/2010/main" val="224236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C9113-5708-E709-F77A-DE012CED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6514A9-E3CC-B28F-67B5-27000BD1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4</a:t>
            </a:fld>
            <a:endParaRPr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08616B-9B20-B64C-30A9-9BD9AAB343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4451"/>
          <a:stretch/>
        </p:blipFill>
        <p:spPr>
          <a:xfrm>
            <a:off x="731420" y="1584300"/>
            <a:ext cx="4577427" cy="47753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481EAC-3AA5-E6B6-AA05-D71AF52B4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5294"/>
          <a:stretch/>
        </p:blipFill>
        <p:spPr>
          <a:xfrm>
            <a:off x="5856340" y="1836863"/>
            <a:ext cx="4850130" cy="40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83FD7-5B4E-B288-15AE-120C48E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16DF70-BF4E-340D-9CE0-B35710BC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5</a:t>
            </a:fld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0454BA-899F-D679-EC99-AE0221F383A7}"/>
              </a:ext>
            </a:extLst>
          </p:cNvPr>
          <p:cNvSpPr txBox="1"/>
          <p:nvPr/>
        </p:nvSpPr>
        <p:spPr>
          <a:xfrm>
            <a:off x="810084" y="1178053"/>
            <a:ext cx="10526699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2000" b="1" dirty="0"/>
              <a:t>Model structure :</a:t>
            </a:r>
          </a:p>
          <a:p>
            <a:pPr>
              <a:lnSpc>
                <a:spcPct val="200000"/>
              </a:lnSpc>
            </a:pPr>
            <a:r>
              <a:rPr lang="en-US" altLang="zh-TW" sz="2000" dirty="0"/>
              <a:t>Inspired by U-Net++ and UNet3+, I want use </a:t>
            </a:r>
            <a:r>
              <a:rPr lang="en-US" altLang="zh-TW" sz="2000" b="1" dirty="0"/>
              <a:t>Full-scale Deep Supervision </a:t>
            </a:r>
            <a:r>
              <a:rPr lang="en-US" altLang="zh-TW" sz="2000" dirty="0"/>
              <a:t>to adjust model width.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E688D5F-4F23-E27A-012D-CF2AF22F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52" y="2563459"/>
            <a:ext cx="8566253" cy="31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87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B83FD7-5B4E-B288-15AE-120C48E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Method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16DF70-BF4E-340D-9CE0-B35710BC6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6</a:t>
            </a:fld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0454BA-899F-D679-EC99-AE0221F383A7}"/>
              </a:ext>
            </a:extLst>
          </p:cNvPr>
          <p:cNvSpPr txBox="1"/>
          <p:nvPr/>
        </p:nvSpPr>
        <p:spPr>
          <a:xfrm>
            <a:off x="810084" y="1178053"/>
            <a:ext cx="10526699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b="1" dirty="0"/>
              <a:t>Other 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Fine-grained Pruning, Coarse-grained Pruning, Quantization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 err="1"/>
              <a:t>Woodspace</a:t>
            </a:r>
            <a:r>
              <a:rPr lang="en-US" altLang="zh-TW" sz="2000" dirty="0"/>
              <a:t> datasets (fish eye camera)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Loss function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000" dirty="0"/>
              <a:t>Soiling lens image</a:t>
            </a:r>
          </a:p>
        </p:txBody>
      </p:sp>
      <p:pic>
        <p:nvPicPr>
          <p:cNvPr id="7" name="圖片 6" descr="一張含有 文字, 路 的圖片&#10;&#10;自動產生的描述">
            <a:extLst>
              <a:ext uri="{FF2B5EF4-FFF2-40B4-BE49-F238E27FC236}">
                <a16:creationId xmlns:a16="http://schemas.microsoft.com/office/drawing/2014/main" id="{20860BF2-A2FB-E8D1-A36D-EDD89E845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93" y="2831102"/>
            <a:ext cx="3700740" cy="2792902"/>
          </a:xfrm>
          <a:prstGeom prst="rect">
            <a:avLst/>
          </a:prstGeom>
        </p:spPr>
      </p:pic>
      <p:pic>
        <p:nvPicPr>
          <p:cNvPr id="13" name="圖片 12" descr="一張含有 靠近 的圖片&#10;&#10;自動產生的描述">
            <a:extLst>
              <a:ext uri="{FF2B5EF4-FFF2-40B4-BE49-F238E27FC236}">
                <a16:creationId xmlns:a16="http://schemas.microsoft.com/office/drawing/2014/main" id="{AE0B3260-E3EC-F9EE-9C04-6F7E7981A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8" y="3639845"/>
            <a:ext cx="3571783" cy="267883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7004BE-0432-80C3-F215-A5C3D81D7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0" y="3713084"/>
            <a:ext cx="3358719" cy="25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2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F6B306-9E0B-E792-4C9D-595084E7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74BF53-ED38-3A9B-EAAB-64EAC883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7</a:t>
            </a:fld>
            <a:endParaRPr lang="zh-TW" altLang="en-US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6E8AD6F-21B4-4A2A-0D17-C72450CEA45C}"/>
              </a:ext>
            </a:extLst>
          </p:cNvPr>
          <p:cNvSpPr txBox="1"/>
          <p:nvPr/>
        </p:nvSpPr>
        <p:spPr>
          <a:xfrm>
            <a:off x="1209581" y="1586425"/>
            <a:ext cx="8724532" cy="1684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800" b="1" dirty="0"/>
              <a:t>Environment : </a:t>
            </a:r>
            <a:r>
              <a:rPr lang="en-US" altLang="zh-TW" sz="2800" dirty="0"/>
              <a:t>Detection2, </a:t>
            </a:r>
            <a:r>
              <a:rPr lang="en-US" altLang="zh-TW" sz="2800" dirty="0" err="1"/>
              <a:t>opencv</a:t>
            </a:r>
            <a:endParaRPr lang="en-US" altLang="zh-TW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zh-TW" sz="2800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8732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2FB93-23DB-E64F-3B85-C008A8EDF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Video</a:t>
            </a:r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6DDFCD-6B3A-B283-E3C1-9FA7E89B6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80C71-F41B-4EDE-BC55-3CCD11A38819}" type="slidenum">
              <a:rPr lang="zh-TW" altLang="en-US" smtClean="0"/>
              <a:pPr/>
              <a:t>8</a:t>
            </a:fld>
            <a:endParaRPr lang="zh-TW" altLang="en-US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D27569-B784-6009-4BDC-0472191B5649}"/>
              </a:ext>
            </a:extLst>
          </p:cNvPr>
          <p:cNvSpPr txBox="1"/>
          <p:nvPr/>
        </p:nvSpPr>
        <p:spPr>
          <a:xfrm>
            <a:off x="961008" y="2957133"/>
            <a:ext cx="10153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https://drive.google.com/file/d/1t89SIZAnwlmpvcchK9HowgO5_Y2NBVv9/view?usp=sharing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410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群組 39">
            <a:extLst>
              <a:ext uri="{FF2B5EF4-FFF2-40B4-BE49-F238E27FC236}">
                <a16:creationId xmlns:a16="http://schemas.microsoft.com/office/drawing/2014/main" id="{2347AC24-DE3C-4815-9A3B-C6336AF0DFB0}"/>
              </a:ext>
            </a:extLst>
          </p:cNvPr>
          <p:cNvGrpSpPr/>
          <p:nvPr/>
        </p:nvGrpSpPr>
        <p:grpSpPr>
          <a:xfrm>
            <a:off x="319320" y="3800957"/>
            <a:ext cx="7205086" cy="671380"/>
            <a:chOff x="108757" y="4381698"/>
            <a:chExt cx="7205086" cy="67138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B758AE4-FA26-4852-8AC0-0D74594196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57" y="4381698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sp>
          <p:nvSpPr>
            <p:cNvPr id="14" name="甜甜圈 23">
              <a:extLst>
                <a:ext uri="{FF2B5EF4-FFF2-40B4-BE49-F238E27FC236}">
                  <a16:creationId xmlns:a16="http://schemas.microsoft.com/office/drawing/2014/main" id="{21008967-4B80-4BBA-83E5-BA9BA1D2D3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3917" y="4793156"/>
              <a:ext cx="259926" cy="259922"/>
            </a:xfrm>
            <a:prstGeom prst="donut">
              <a:avLst>
                <a:gd name="adj" fmla="val 885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標楷體"/>
                <a:cs typeface="+mn-cs"/>
              </a:endParaRPr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89EE545F-4D42-49CE-AA5D-D6EF890AE80E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4722019"/>
              <a:ext cx="6403182" cy="6887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04800C0C-E4AA-44D0-900B-B1EF4D81752E}"/>
                </a:ext>
              </a:extLst>
            </p:cNvPr>
            <p:cNvCxnSpPr>
              <a:cxnSpLocks/>
              <a:endCxn id="10" idx="5"/>
            </p:cNvCxnSpPr>
            <p:nvPr/>
          </p:nvCxnSpPr>
          <p:spPr>
            <a:xfrm flipH="1" flipV="1">
              <a:off x="262397" y="4535338"/>
              <a:ext cx="187659" cy="185123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35BC9D18-17BB-4BF0-A246-9B38F62EAB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60382" y="4728906"/>
              <a:ext cx="226838" cy="111840"/>
            </a:xfrm>
            <a:prstGeom prst="line">
              <a:avLst/>
            </a:prstGeom>
            <a:ln w="190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1C8C621-831C-42AB-AD6A-7DC1BD3E7E34}"/>
              </a:ext>
            </a:extLst>
          </p:cNvPr>
          <p:cNvSpPr txBox="1"/>
          <p:nvPr/>
        </p:nvSpPr>
        <p:spPr>
          <a:xfrm>
            <a:off x="566789" y="3270151"/>
            <a:ext cx="116914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chemeClr val="accent1">
                    <a:lumMod val="50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6632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微軟正黑體"/>
        <a:cs typeface=""/>
      </a:majorFont>
      <a:minorFont>
        <a:latin typeface="Times New Roman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20212</TotalTime>
  <Words>152</Words>
  <Application>Microsoft Office PowerPoint</Application>
  <PresentationFormat>寬螢幕</PresentationFormat>
  <Paragraphs>33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2" baseType="lpstr">
      <vt:lpstr>Arial</vt:lpstr>
      <vt:lpstr>Times New Roman</vt:lpstr>
      <vt:lpstr>1_Office 佈景主題</vt:lpstr>
      <vt:lpstr>PowerPoint 簡報</vt:lpstr>
      <vt:lpstr>Paper</vt:lpstr>
      <vt:lpstr>Introduction</vt:lpstr>
      <vt:lpstr>Introduction</vt:lpstr>
      <vt:lpstr>Method</vt:lpstr>
      <vt:lpstr>Method</vt:lpstr>
      <vt:lpstr>Problem</vt:lpstr>
      <vt:lpstr>Video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睿禹 陳</dc:creator>
  <cp:lastModifiedBy>鄭晴立</cp:lastModifiedBy>
  <cp:revision>75</cp:revision>
  <dcterms:created xsi:type="dcterms:W3CDTF">2021-06-03T15:27:41Z</dcterms:created>
  <dcterms:modified xsi:type="dcterms:W3CDTF">2022-12-07T15:35:03Z</dcterms:modified>
</cp:coreProperties>
</file>